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Lucida Sans" panose="020B060203050402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2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f45b61386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f45b61386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6f45b6138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6f45b6138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3" name="Google Shape;1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7" name="Google Shape;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" name="Google Shape;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f45b6138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g26f45b6138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3902966" y="-1812036"/>
            <a:ext cx="4386071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7513952" y="1886040"/>
            <a:ext cx="5592761" cy="23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029620" y="-1145379"/>
            <a:ext cx="5592760" cy="84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32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955250" y="5001996"/>
            <a:ext cx="5069337" cy="1443111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-71413" y="5785023"/>
            <a:ext cx="5069337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-8056" y="5791253"/>
            <a:ext cx="4536419" cy="1080868"/>
          </a:xfrm>
          <a:prstGeom prst="rtTriangle">
            <a:avLst/>
          </a:prstGeom>
          <a:blipFill rotWithShape="1">
            <a:blip r:embed="rId5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-12316" y="5787741"/>
            <a:ext cx="4540679" cy="1084383"/>
          </a:xfrm>
          <a:prstGeom prst="straightConnector1">
            <a:avLst/>
          </a:prstGeom>
          <a:noFill/>
          <a:ln w="12050" cap="flat" cmpd="sng">
            <a:solidFill>
              <a:srgbClr val="93C5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18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 descr="orange-paper-boat-holding-by-hand-white-background-learning-education-concept_34939-34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4492978"/>
            <a:ext cx="2895307" cy="2365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 descr="stack-bright-saturated-rich-colors-books-white-background-isolated-education-back-school-concept_131017-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13513" y="-10425"/>
            <a:ext cx="4278489" cy="270846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0" y="1958731"/>
            <a:ext cx="12192000" cy="20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endParaRPr sz="4400" b="1"/>
          </a:p>
          <a:p>
            <a:pPr marL="365760" lvl="0" indent="-25603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r>
              <a:rPr lang="en-US" sz="4400" b="1"/>
              <a:t>Integration of X/Twitter </a:t>
            </a:r>
            <a:endParaRPr/>
          </a:p>
          <a:p>
            <a:pPr marL="365760" lvl="0" indent="-25603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r>
              <a:rPr lang="en-US" sz="4400" b="1"/>
              <a:t>in Teaching and Learning</a:t>
            </a:r>
            <a:endParaRPr sz="3600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None/>
            </a:pPr>
            <a:r>
              <a:rPr lang="en-US" sz="2997"/>
              <a:t>					</a:t>
            </a:r>
            <a:endParaRPr sz="2997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32"/>
              <a:buNone/>
            </a:pPr>
            <a:r>
              <a:rPr lang="en-US" sz="2165" b="1"/>
              <a:t>				</a:t>
            </a:r>
            <a:endParaRPr sz="2165" b="1"/>
          </a:p>
        </p:txBody>
      </p:sp>
      <p:pic>
        <p:nvPicPr>
          <p:cNvPr id="40" name="Google Shape;40;p5" descr="lamp-icon-28.jp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148" y="133816"/>
            <a:ext cx="1371600" cy="154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 descr="images3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44850" y="5575586"/>
            <a:ext cx="1447151" cy="12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/>
        </p:nvSpPr>
        <p:spPr>
          <a:xfrm>
            <a:off x="2793751" y="5348250"/>
            <a:ext cx="7112700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Manu Gulati</a:t>
            </a:r>
            <a:endParaRPr sz="24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Assistant Professor</a:t>
            </a:r>
            <a:endParaRPr sz="3600" b="0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SCERT, Delhi</a:t>
            </a:r>
            <a:r>
              <a:rPr lang="en-US" sz="24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83326" y="5743857"/>
            <a:ext cx="946124" cy="944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35975" y="919416"/>
            <a:ext cx="1447150" cy="1440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body" idx="1"/>
          </p:nvPr>
        </p:nvSpPr>
        <p:spPr>
          <a:xfrm>
            <a:off x="695575" y="1457125"/>
            <a:ext cx="11267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Use of </a:t>
            </a:r>
            <a:r>
              <a:rPr lang="en-US" sz="3200" b="1">
                <a:solidFill>
                  <a:srgbClr val="03A9F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	</a:t>
            </a:r>
            <a:endParaRPr/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sz="3200" b="1">
              <a:solidFill>
                <a:srgbClr val="03A9F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777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 We tag people to bring our tweet to their notification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777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 Tagging people/ organisations must be done mindfully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7772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 Too much of tagging in a single tweet is a sign of seeking unnecessary attention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508943" y="930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How to tag people on X/Twitter  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21" name="Google Shape;121;p14" descr="image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7356" y="5784945"/>
            <a:ext cx="1204645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>
            <a:spLocks noGrp="1"/>
          </p:cNvSpPr>
          <p:nvPr>
            <p:ph type="body" idx="1"/>
          </p:nvPr>
        </p:nvSpPr>
        <p:spPr>
          <a:xfrm>
            <a:off x="609600" y="1481331"/>
            <a:ext cx="109728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to like or share any content on X/Twitter</a:t>
            </a:r>
            <a:endParaRPr/>
          </a:p>
        </p:txBody>
      </p:sp>
      <p:pic>
        <p:nvPicPr>
          <p:cNvPr id="128" name="Google Shape;1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848" y="1583250"/>
            <a:ext cx="3039404" cy="5268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9200" y="2265150"/>
            <a:ext cx="4416074" cy="39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0224" y="1583250"/>
            <a:ext cx="2598151" cy="5268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body" idx="1"/>
          </p:nvPr>
        </p:nvSpPr>
        <p:spPr>
          <a:xfrm>
            <a:off x="778200" y="1457125"/>
            <a:ext cx="11185200" cy="49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3200" b="1"/>
              <a:t>Be mindful of what you post!</a:t>
            </a:r>
            <a:endParaRPr sz="3200" b="1"/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rPr lang="en-US" sz="3200" b="1"/>
              <a:t>	Your social media posts reflect your being</a:t>
            </a:r>
            <a:endParaRPr sz="3200" b="1"/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endParaRPr sz="3200" b="1"/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3200" b="1"/>
              <a:t>Be kind and respectful to others</a:t>
            </a:r>
            <a:endParaRPr sz="3200" b="1"/>
          </a:p>
          <a:p>
            <a: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3200" b="1"/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3200" b="1"/>
              <a:t>Do not abuse people</a:t>
            </a:r>
            <a:endParaRPr sz="3200" b="1"/>
          </a:p>
          <a:p>
            <a: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3200" b="1"/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3200" b="1"/>
              <a:t>Set a positive discourse on X/Twitter</a:t>
            </a:r>
            <a:endParaRPr/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508943" y="930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Etiquettes to be followed on X   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37" name="Google Shape;137;p16" descr="image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7356" y="5784945"/>
            <a:ext cx="12046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87350" y="302624"/>
            <a:ext cx="937650" cy="933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body" idx="1"/>
          </p:nvPr>
        </p:nvSpPr>
        <p:spPr>
          <a:xfrm>
            <a:off x="695575" y="1457125"/>
            <a:ext cx="11267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200" b="1"/>
          </a:p>
          <a:p>
            <a:pPr marL="457200" lvl="0" indent="-306324" algn="l" rtl="0">
              <a:spcBef>
                <a:spcPts val="400"/>
              </a:spcBef>
              <a:spcAft>
                <a:spcPts val="0"/>
              </a:spcAft>
              <a:buSzPts val="1224"/>
              <a:buChar char="⮚"/>
            </a:pPr>
            <a:r>
              <a:rPr lang="en-US" sz="3200" b="1"/>
              <a:t>Do not accept/embrace any form of abuse on social media platform.</a:t>
            </a:r>
            <a:endParaRPr sz="3200" b="1"/>
          </a:p>
          <a:p>
            <a:pPr marL="4572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200" b="1"/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3200" b="1"/>
              <a:t>We have the option to block accounts or mute conversations on X. Make use of the option whenever needed.</a:t>
            </a:r>
            <a:endParaRPr/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508943" y="930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Stay safe on X/Twitter! 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45" name="Google Shape;145;p17" descr="image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7356" y="5784945"/>
            <a:ext cx="12046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5450" y="5851612"/>
            <a:ext cx="937650" cy="933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>
            <a:off x="609600" y="1481331"/>
            <a:ext cx="109728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200" b="1"/>
          </a:p>
          <a:p>
            <a:pPr marL="457200" lvl="0" indent="-431800" algn="l" rtl="0">
              <a:spcBef>
                <a:spcPts val="400"/>
              </a:spcBef>
              <a:spcAft>
                <a:spcPts val="0"/>
              </a:spcAft>
              <a:buSzPts val="3200"/>
              <a:buChar char="➢"/>
            </a:pPr>
            <a:r>
              <a:rPr lang="en-US" sz="3200" b="1"/>
              <a:t>You are a wonderful being with immense capabilities to soar the high skies. </a:t>
            </a:r>
            <a:endParaRPr sz="32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3200" b="1"/>
          </a:p>
          <a:p>
            <a:pPr marL="457200" lvl="0" indent="-431800" algn="l" rtl="0">
              <a:spcBef>
                <a:spcPts val="400"/>
              </a:spcBef>
              <a:spcAft>
                <a:spcPts val="0"/>
              </a:spcAft>
              <a:buSzPts val="3200"/>
              <a:buChar char="➢"/>
            </a:pPr>
            <a:r>
              <a:rPr lang="en-US" sz="3200" b="1"/>
              <a:t>Never judge yourself on the basis of likes and followers on X or any other social media platform. 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Social Media Presence and Your Real Life </a:t>
            </a:r>
            <a:endParaRPr sz="4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9" descr="image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7356" y="5791200"/>
            <a:ext cx="1204645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>
            <a:spLocks noGrp="1"/>
          </p:cNvSpPr>
          <p:nvPr>
            <p:ph type="body" idx="1"/>
          </p:nvPr>
        </p:nvSpPr>
        <p:spPr>
          <a:xfrm>
            <a:off x="503247" y="1439149"/>
            <a:ext cx="1167271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None/>
            </a:pPr>
            <a:endParaRPr sz="2400" b="1" dirty="0"/>
          </a:p>
          <a:p>
            <a:pPr marL="566928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6"/>
              <a:buFont typeface="Noto Sans Symbols"/>
              <a:buChar char="⮚"/>
            </a:pPr>
            <a:r>
              <a:rPr lang="en-US" sz="2600" b="1" dirty="0"/>
              <a:t>Draft a message (today’s learning/concerns/expectations/feedback).</a:t>
            </a:r>
            <a:endParaRPr sz="2600" b="1" dirty="0"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600" b="1" dirty="0"/>
          </a:p>
          <a:p>
            <a:pPr marL="566928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6"/>
              <a:buFont typeface="Noto Sans Symbols"/>
              <a:buChar char="⮚"/>
            </a:pPr>
            <a:r>
              <a:rPr lang="en-US" sz="2600" b="1" dirty="0"/>
              <a:t>You may tag @ciet_ncert, @ManuGulati11</a:t>
            </a:r>
            <a:endParaRPr sz="2600" b="1" dirty="0"/>
          </a:p>
          <a:p>
            <a:pPr marL="566928" lvl="0" indent="-34061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None/>
            </a:pPr>
            <a:endParaRPr sz="2600" b="1" dirty="0"/>
          </a:p>
          <a:p>
            <a:pPr marL="566928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6"/>
              <a:buFont typeface="Noto Sans Symbols"/>
              <a:buChar char="⮚"/>
            </a:pPr>
            <a:r>
              <a:rPr lang="en-US" sz="2600" b="1" dirty="0"/>
              <a:t>You may use #SocialMedia #Technology #Education</a:t>
            </a:r>
            <a:endParaRPr sz="2900" dirty="0"/>
          </a:p>
          <a:p>
            <a:pPr marL="566928" lvl="0" indent="-34061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None/>
            </a:pPr>
            <a:endParaRPr sz="2600" b="1" dirty="0"/>
          </a:p>
          <a:p>
            <a:pPr marL="566928" lvl="0" indent="-469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36"/>
              <a:buFont typeface="Noto Sans Symbols"/>
              <a:buChar char="⮚"/>
            </a:pPr>
            <a:r>
              <a:rPr lang="en-US" sz="2600" b="1" dirty="0"/>
              <a:t>You may attach relevant pictures or video and then post your tweet.</a:t>
            </a:r>
            <a:endParaRPr sz="2900" dirty="0"/>
          </a:p>
          <a:p>
            <a:pPr marL="566928" lvl="0" indent="-34061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None/>
            </a:pPr>
            <a:endParaRPr sz="2500" b="1" dirty="0"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2800" b="1" dirty="0"/>
          </a:p>
          <a:p>
            <a:pPr marL="109728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sz="1800" dirty="0"/>
          </a:p>
          <a:p>
            <a:pPr marL="365760" lvl="0" indent="-16017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endParaRPr sz="22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endParaRPr dirty="0"/>
          </a:p>
          <a:p>
            <a:pPr marL="365760" lvl="0" indent="-25603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endParaRPr sz="2220" dirty="0">
              <a:latin typeface="Constantia"/>
              <a:ea typeface="Constantia"/>
              <a:cs typeface="Constantia"/>
              <a:sym typeface="Constantia"/>
            </a:endParaRPr>
          </a:p>
          <a:p>
            <a:pPr marL="365760" lvl="0" indent="-16017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10"/>
              <a:buNone/>
            </a:pPr>
            <a:endParaRPr sz="2220" dirty="0"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609601" y="270595"/>
            <a:ext cx="1143564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br>
              <a:rPr lang="en-US" sz="2160"/>
            </a:br>
            <a:r>
              <a:rPr lang="en-US" sz="3600"/>
              <a:t> </a:t>
            </a:r>
            <a:b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000">
                <a:latin typeface="Times New Roman"/>
                <a:ea typeface="Times New Roman"/>
                <a:cs typeface="Times New Roman"/>
                <a:sym typeface="Times New Roman"/>
              </a:rPr>
              <a:t>Get ready to Tweet about Today’s Session </a:t>
            </a:r>
            <a:br>
              <a:rPr lang="en-US" sz="2800"/>
            </a:br>
            <a:endParaRPr sz="2160"/>
          </a:p>
        </p:txBody>
      </p:sp>
      <p:pic>
        <p:nvPicPr>
          <p:cNvPr id="160" name="Google Shape;16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85450" y="5851612"/>
            <a:ext cx="937650" cy="933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 descr="stack-bright-saturated-rich-colors-books-white-background-isolated-education-back-school-concept_131017-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3513" y="866"/>
            <a:ext cx="4278489" cy="2708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 descr="lamp-icon-28.jp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48" y="133816"/>
            <a:ext cx="1371600" cy="154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 descr="images3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44850" y="5575586"/>
            <a:ext cx="1447151" cy="12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643549" y="843325"/>
            <a:ext cx="10641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2296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 sz="4000" b="1" dirty="0"/>
          </a:p>
          <a:p>
            <a:pPr marL="82296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en-US" sz="4000" b="1"/>
              <a:t>Thank you so much for your active participation in today’s session.</a:t>
            </a:r>
            <a:endParaRPr b="1"/>
          </a:p>
          <a:p>
            <a:pPr marL="365760" lvl="0" indent="-25603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endParaRPr sz="4000" b="1" dirty="0"/>
          </a:p>
          <a:p>
            <a:pPr marL="365760" lvl="0" indent="-25603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en-US" sz="4000" b="1" dirty="0"/>
              <a:t>Keep smiling, happy tweeting!</a:t>
            </a:r>
            <a:endParaRPr sz="4000" b="1" dirty="0"/>
          </a:p>
          <a:p>
            <a:pPr marL="36576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endParaRPr sz="3200" dirty="0"/>
          </a:p>
          <a:p>
            <a:pPr marL="36576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endParaRPr sz="3200" dirty="0"/>
          </a:p>
          <a:p>
            <a:pPr marL="365760" lvl="0" indent="-25603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32"/>
              <a:buNone/>
            </a:pPr>
            <a:endParaRPr sz="3200" dirty="0"/>
          </a:p>
        </p:txBody>
      </p:sp>
      <p:pic>
        <p:nvPicPr>
          <p:cNvPr id="169" name="Google Shape;169;p20" descr="images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808515"/>
            <a:ext cx="3609475" cy="104535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/>
          <p:nvPr/>
        </p:nvSpPr>
        <p:spPr>
          <a:xfrm>
            <a:off x="2987775" y="5139175"/>
            <a:ext cx="6503700" cy="1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1828800" marR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Manu Gulati</a:t>
            </a:r>
            <a:endParaRPr sz="2200" b="1" i="0" u="none" strike="noStrike" cap="none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Assistant Professor</a:t>
            </a:r>
            <a:endParaRPr sz="22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SCERT, Delhi</a:t>
            </a:r>
            <a:endParaRPr sz="2200" b="1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70994" y="4093824"/>
            <a:ext cx="1050020" cy="104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573026" y="1136615"/>
            <a:ext cx="11618975" cy="572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Objectives of the Session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Why X/Twitter ? 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Need and Relevance of Using X/Twitter in the Teaching-Learning Ecosystem</a:t>
            </a:r>
            <a:endParaRPr sz="30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Salient Features of X/Twitter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Hands-on Training</a:t>
            </a:r>
            <a:endParaRPr/>
          </a:p>
          <a:p>
            <a:pPr marL="365760" lvl="0" indent="-25603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3000" b="1">
                <a:latin typeface="Times New Roman"/>
                <a:ea typeface="Times New Roman"/>
                <a:cs typeface="Times New Roman"/>
                <a:sym typeface="Times New Roman"/>
              </a:rPr>
              <a:t>X/Twitter Etiquettes</a:t>
            </a:r>
            <a:endParaRPr/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508943" y="930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Quick overview of today’s session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" name="Google Shape;51;p6" descr="image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7356" y="5784945"/>
            <a:ext cx="12046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18475" y="5652469"/>
            <a:ext cx="1204650" cy="1199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body" idx="1"/>
          </p:nvPr>
        </p:nvSpPr>
        <p:spPr>
          <a:xfrm>
            <a:off x="150825" y="1061200"/>
            <a:ext cx="11925000" cy="4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77724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To understand the crucial role of X in the educational landscape</a:t>
            </a:r>
            <a:endParaRPr/>
          </a:p>
          <a:p>
            <a:pPr marL="0" lvl="0" indent="-77724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 To acquaint ourselves with the salient features of X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-77724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 To familiarize ourselves in using X to learn-share-collaborate with other educators across globe</a:t>
            </a:r>
            <a:endParaRPr/>
          </a:p>
          <a:p>
            <a:pPr marL="0" lvl="0" indent="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 b="1"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8943" y="11394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		Objectives of the session 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59" name="Google Shape;59;p7" descr="image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7356" y="6016220"/>
            <a:ext cx="12046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85225" y="6016225"/>
            <a:ext cx="1071581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US" sz="4400"/>
              <a:t>Why X/Twitter?</a:t>
            </a:r>
            <a:endParaRPr sz="4400"/>
          </a:p>
        </p:txBody>
      </p:sp>
      <p:sp>
        <p:nvSpPr>
          <p:cNvPr id="66" name="Google Shape;66;p8"/>
          <p:cNvSpPr txBox="1"/>
          <p:nvPr/>
        </p:nvSpPr>
        <p:spPr>
          <a:xfrm>
            <a:off x="509954" y="1389186"/>
            <a:ext cx="101991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742950" marR="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Unfolds news and information in real time</a:t>
            </a:r>
            <a:endParaRPr/>
          </a:p>
          <a:p>
            <a:pPr marL="742950" marR="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one to connect with influential people/organisations</a:t>
            </a: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0" indent="-539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endParaRPr sz="3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Has a large user-base across the globe</a:t>
            </a:r>
            <a:endParaRPr sz="15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3825" y="274644"/>
            <a:ext cx="1204650" cy="1199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383701" y="1554796"/>
            <a:ext cx="11808300" cy="530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66928" lvl="0" indent="-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To cascade information; to create a ripple effect in teaching-learning scenario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66928" lvl="0" indent="-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To build a profound professional teacher community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66928" lvl="0" indent="-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To broaden visibility, reach and impact of what happens in classroom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66928" lvl="0" indent="-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To contribute in building powerful narratives    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66928" lvl="0" indent="-4572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To use the platform as a virtual diary</a:t>
            </a: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364151" y="407125"/>
            <a:ext cx="11700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None/>
            </a:pPr>
            <a:r>
              <a:rPr lang="en-US" sz="2520"/>
              <a:t>	</a:t>
            </a:r>
            <a:br>
              <a:rPr lang="en-US" sz="2520"/>
            </a:br>
            <a:br>
              <a:rPr lang="en-US" sz="2520"/>
            </a:br>
            <a:r>
              <a:rPr lang="en-US" sz="3600">
                <a:latin typeface="Times New Roman"/>
                <a:ea typeface="Times New Roman"/>
                <a:cs typeface="Times New Roman"/>
                <a:sym typeface="Times New Roman"/>
              </a:rPr>
              <a:t>Why educators need to be professionally active on X/Twitter? </a:t>
            </a:r>
            <a:br>
              <a:rPr lang="en-US" sz="2800"/>
            </a:br>
            <a:endParaRPr sz="4400"/>
          </a:p>
        </p:txBody>
      </p:sp>
      <p:pic>
        <p:nvPicPr>
          <p:cNvPr id="74" name="Google Shape;74;p9" descr="image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0078" y="5791200"/>
            <a:ext cx="12046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9844" y="5791200"/>
            <a:ext cx="1071581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695575" y="1457125"/>
            <a:ext cx="11267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rPr lang="en-US" sz="3800" b="1" u="sng">
                <a:latin typeface="Times New Roman"/>
                <a:ea typeface="Times New Roman"/>
                <a:cs typeface="Times New Roman"/>
                <a:sym typeface="Times New Roman"/>
              </a:rPr>
              <a:t>Brevity</a:t>
            </a:r>
            <a:r>
              <a:rPr lang="en-US" sz="2800" b="1" u="sng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u="sng"/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Text in free accounts- Maximum 280 characters.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Photos- Maximum 4 pictures</a:t>
            </a:r>
            <a:endParaRPr/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endParaRPr sz="2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Font typeface="Noto Sans Symbols"/>
              <a:buChar char="⮚"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Video- Maximum length </a:t>
            </a:r>
            <a:endParaRPr/>
          </a:p>
          <a:p>
            <a:pPr marL="457200" lvl="0" indent="-3063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rPr lang="en-US" sz="2800" b="1">
                <a:latin typeface="Times New Roman"/>
                <a:ea typeface="Times New Roman"/>
                <a:cs typeface="Times New Roman"/>
                <a:sym typeface="Times New Roman"/>
              </a:rPr>
              <a:t>	2 minutes 20 seconds</a:t>
            </a:r>
            <a:endParaRPr/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843018" y="930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X/Twitter and its salient features 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82" name="Google Shape;82;p10" descr="image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7356" y="5784945"/>
            <a:ext cx="12046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 descr="IMG_20200806_093144.jpg"/>
          <p:cNvPicPr preferRelativeResize="0"/>
          <p:nvPr/>
        </p:nvPicPr>
        <p:blipFill rotWithShape="1">
          <a:blip r:embed="rId4">
            <a:alphaModFix/>
          </a:blip>
          <a:srcRect l="-24860" r="24860"/>
          <a:stretch/>
        </p:blipFill>
        <p:spPr>
          <a:xfrm>
            <a:off x="8703593" y="93107"/>
            <a:ext cx="2851465" cy="566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5025" y="1457124"/>
            <a:ext cx="937650" cy="933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695575" y="1457125"/>
            <a:ext cx="11267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508943" y="930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Profile, bio and handle name on X (Official)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91" name="Google Shape;91;p11" descr="image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7356" y="5784945"/>
            <a:ext cx="12046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250" y="1236100"/>
            <a:ext cx="3129626" cy="56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4942" y="1236100"/>
            <a:ext cx="3102242" cy="56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4942" y="1457125"/>
            <a:ext cx="3102242" cy="56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35738" y="1236100"/>
            <a:ext cx="2946000" cy="58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0240" y="1236100"/>
            <a:ext cx="34461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695575" y="1457125"/>
            <a:ext cx="11267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508950" y="93100"/>
            <a:ext cx="114543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 Profile, bio and handle name on X (Personal)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  <p:pic>
        <p:nvPicPr>
          <p:cNvPr id="103" name="Google Shape;103;p12" descr="images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87356" y="5784945"/>
            <a:ext cx="120464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1567" y="1236100"/>
            <a:ext cx="3102242" cy="56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4376" y="1236100"/>
            <a:ext cx="2982875" cy="603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22900" y="5851612"/>
            <a:ext cx="937650" cy="933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body" idx="1"/>
          </p:nvPr>
        </p:nvSpPr>
        <p:spPr>
          <a:xfrm>
            <a:off x="403000" y="1236100"/>
            <a:ext cx="11616300" cy="54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Hashtags	#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r>
              <a:rPr lang="en-US" sz="32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Times New Roman"/>
              <a:buChar char="➢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Hashtags are search engines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Times New Roman"/>
              <a:buChar char="➢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Help you in choosing content related to your interest area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31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3200"/>
              <a:buFont typeface="Times New Roman"/>
              <a:buChar char="➢"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Great way to organize conversations that are happening online.</a:t>
            </a:r>
            <a:endParaRPr/>
          </a:p>
          <a:p>
            <a:pPr marL="91440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US" sz="3200" b="1">
                <a:latin typeface="Times New Roman"/>
                <a:ea typeface="Times New Roman"/>
                <a:cs typeface="Times New Roman"/>
                <a:sym typeface="Times New Roman"/>
              </a:rPr>
              <a:t>				#Education #Technology #Teachers</a:t>
            </a:r>
            <a:endParaRPr sz="3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508943" y="9309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  <a:t>A few more features of X</a:t>
            </a:r>
            <a:br>
              <a:rPr lang="en-US" sz="44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Widescreen</PresentationFormat>
  <Paragraphs>109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Roboto</vt:lpstr>
      <vt:lpstr>Constantia</vt:lpstr>
      <vt:lpstr>Times New Roman</vt:lpstr>
      <vt:lpstr>Noto Sans Symbols</vt:lpstr>
      <vt:lpstr>Lucida Sans</vt:lpstr>
      <vt:lpstr>Arial</vt:lpstr>
      <vt:lpstr>Concourse</vt:lpstr>
      <vt:lpstr>PowerPoint Presentation</vt:lpstr>
      <vt:lpstr> Quick overview of today’s session </vt:lpstr>
      <vt:lpstr>      Objectives of the session   </vt:lpstr>
      <vt:lpstr>Why X/Twitter?</vt:lpstr>
      <vt:lpstr>   Why educators need to be professionally active on X/Twitter?  </vt:lpstr>
      <vt:lpstr> X/Twitter and its salient features  </vt:lpstr>
      <vt:lpstr>  Profile, bio and handle name on X (Official) </vt:lpstr>
      <vt:lpstr>  Profile, bio and handle name on X (Personal) </vt:lpstr>
      <vt:lpstr> A few more features of X </vt:lpstr>
      <vt:lpstr> How to tag people on X/Twitter   </vt:lpstr>
      <vt:lpstr>How to like or share any content on X/Twitter</vt:lpstr>
      <vt:lpstr>  Etiquettes to be followed on X    </vt:lpstr>
      <vt:lpstr> Stay safe on X/Twitter!  </vt:lpstr>
      <vt:lpstr>Your Social Media Presence and Your Real Life </vt:lpstr>
      <vt:lpstr>   Get ready to Tweet about Today’s Session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Sumeet Gulati</dc:creator>
  <cp:lastModifiedBy>Sumeet Gulati</cp:lastModifiedBy>
  <cp:revision>1</cp:revision>
  <dcterms:modified xsi:type="dcterms:W3CDTF">2024-04-24T06:27:34Z</dcterms:modified>
</cp:coreProperties>
</file>